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61264-42BC-468B-AD36-ED8131550AB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7BCFF-7B03-4201-A69C-90E6126BA7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9F777-3028-48C4-BFAE-F2076C2167A1}" type="slidenum">
              <a:rPr lang="zh-CN" altLang="en-GB"/>
              <a:pPr/>
              <a:t>2</a:t>
            </a:fld>
            <a:endParaRPr lang="zh-CN" altLang="en-GB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2621"/>
            <a:ext cx="5029200" cy="4115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BB5F6-7AF9-4B3D-99B5-84C5AAE2BD7F}" type="slidenum">
              <a:rPr lang="zh-CN" altLang="en-GB"/>
              <a:pPr/>
              <a:t>3</a:t>
            </a:fld>
            <a:endParaRPr lang="zh-CN" alt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22A91-C606-4978-AACE-CF23A1FFC002}" type="slidenum">
              <a:rPr lang="zh-CN" altLang="en-GB"/>
              <a:pPr/>
              <a:t>4</a:t>
            </a:fld>
            <a:endParaRPr lang="zh-CN" alt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1F17A-002C-4C9C-A484-1B6021E9AAF7}" type="slidenum">
              <a:rPr lang="zh-CN" altLang="en-GB"/>
              <a:pPr/>
              <a:t>5</a:t>
            </a:fld>
            <a:endParaRPr lang="zh-CN" alt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35511-9D77-4A41-9FEC-6B98283C95DD}" type="slidenum">
              <a:rPr lang="zh-CN" altLang="en-GB"/>
              <a:pPr/>
              <a:t>14</a:t>
            </a:fld>
            <a:endParaRPr lang="zh-CN" alt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085B6-BA64-4082-8784-43CF72B0E09B}" type="slidenum">
              <a:rPr lang="zh-CN" altLang="en-GB"/>
              <a:pPr/>
              <a:t>15</a:t>
            </a:fld>
            <a:endParaRPr lang="zh-CN" alt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3BFCF-7753-45A5-8786-45D02DB989FC}" type="slidenum">
              <a:rPr lang="zh-CN" altLang="en-GB"/>
              <a:pPr/>
              <a:t>17</a:t>
            </a:fld>
            <a:endParaRPr lang="zh-CN" alt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43E64-4D35-4CFA-8644-3861E401EE32}" type="slidenum">
              <a:rPr lang="zh-CN" altLang="en-GB"/>
              <a:pPr/>
              <a:t>18</a:t>
            </a:fld>
            <a:endParaRPr lang="zh-CN" alt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75EA4-E0AF-4F3F-A612-CD4FE3F003F5}" type="slidenum">
              <a:rPr lang="zh-CN" altLang="en-GB"/>
              <a:pPr/>
              <a:t>19</a:t>
            </a:fld>
            <a:endParaRPr lang="zh-CN" alt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E9EA22-2559-4FD9-AFB8-1C7D3C614AC8}" type="slidenum">
              <a:rPr lang="zh-CN" altLang="en-GB"/>
              <a:pPr/>
              <a:t>‹#›</a:t>
            </a:fld>
            <a:endParaRPr lang="zh-CN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400" y="41614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Ram </a:t>
            </a:r>
            <a:r>
              <a:rPr lang="en-US" b="1" smtClean="0"/>
              <a:t>Balak Mahto</a:t>
            </a:r>
            <a:endParaRPr lang="en-IN" b="1" smtClean="0"/>
          </a:p>
          <a:p>
            <a:r>
              <a:rPr lang="en-IN" b="1" dirty="0" smtClean="0"/>
              <a:t>Guest </a:t>
            </a:r>
            <a:r>
              <a:rPr lang="en-IN" b="1" dirty="0" smtClean="0"/>
              <a:t>faculty</a:t>
            </a:r>
          </a:p>
          <a:p>
            <a:r>
              <a:rPr lang="en-IN" b="1" dirty="0" smtClean="0"/>
              <a:t>Zoology department</a:t>
            </a:r>
          </a:p>
          <a:p>
            <a:r>
              <a:rPr lang="en-IN" b="1" dirty="0" err="1" smtClean="0"/>
              <a:t>v.s.j</a:t>
            </a:r>
            <a:r>
              <a:rPr lang="en-IN" b="1" dirty="0" smtClean="0"/>
              <a:t> college </a:t>
            </a:r>
            <a:r>
              <a:rPr lang="en-IN" b="1" dirty="0" err="1" smtClean="0"/>
              <a:t>Rajnagar</a:t>
            </a:r>
            <a:r>
              <a:rPr lang="en-IN" b="1" dirty="0" smtClean="0"/>
              <a:t> Madhubani</a:t>
            </a:r>
          </a:p>
          <a:p>
            <a:r>
              <a:rPr lang="en-IN" b="1" dirty="0" smtClean="0"/>
              <a:t>Class B.Sc 1</a:t>
            </a:r>
            <a:r>
              <a:rPr lang="en-IN" b="1" baseline="30000" dirty="0" smtClean="0"/>
              <a:t>st</a:t>
            </a:r>
            <a:r>
              <a:rPr lang="en-IN" b="1" dirty="0" smtClean="0"/>
              <a:t> yr. Paper 1, group-A 7908055676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2057400"/>
            <a:ext cx="8689816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altLang="zh-CN" sz="6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Leishmaniasis</a:t>
            </a:r>
            <a:r>
              <a:rPr lang="en-GB" altLang="zh-CN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1029" descr="http://jsc.tmmu.com.cn/parares/teaching/pic/atlas/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981200"/>
            <a:ext cx="3810000" cy="2586038"/>
          </a:xfrm>
          <a:noFill/>
          <a:ln/>
        </p:spPr>
      </p:pic>
      <p:sp>
        <p:nvSpPr>
          <p:cNvPr id="82952" name="Rectangle 1032"/>
          <p:cNvSpPr>
            <a:spLocks noGrp="1" noChangeArrowheads="1"/>
          </p:cNvSpPr>
          <p:nvPr>
            <p:ph sz="half" idx="2"/>
          </p:nvPr>
        </p:nvSpPr>
        <p:spPr>
          <a:xfrm>
            <a:off x="4572000" y="1752600"/>
            <a:ext cx="4343400" cy="4114800"/>
          </a:xfrm>
          <a:noFill/>
          <a:ln/>
        </p:spPr>
        <p:txBody>
          <a:bodyPr/>
          <a:lstStyle/>
          <a:p>
            <a:r>
              <a:rPr lang="en-US" altLang="zh-CN" b="1" dirty="0" err="1">
                <a:ea typeface="宋体" pitchFamily="2" charset="-122"/>
              </a:rPr>
              <a:t>Leishmania</a:t>
            </a:r>
            <a:r>
              <a:rPr lang="en-US" altLang="zh-CN" b="1" dirty="0">
                <a:ea typeface="宋体" pitchFamily="2" charset="-122"/>
              </a:rPr>
              <a:t> (</a:t>
            </a:r>
            <a:r>
              <a:rPr lang="en-US" altLang="zh-CN" b="1" dirty="0" err="1">
                <a:ea typeface="宋体" pitchFamily="2" charset="-122"/>
              </a:rPr>
              <a:t>Leishman</a:t>
            </a:r>
            <a:r>
              <a:rPr lang="en-US" altLang="zh-CN" b="1" dirty="0">
                <a:ea typeface="宋体" pitchFamily="2" charset="-122"/>
              </a:rPr>
              <a:t>-Donovan or LD bodies)</a:t>
            </a:r>
            <a:r>
              <a:rPr lang="en-US" altLang="zh-CN" dirty="0">
                <a:ea typeface="宋体" pitchFamily="2" charset="-122"/>
              </a:rPr>
              <a:t>. Lying in macrophage cells from liver. 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n-US" altLang="zh-CN" dirty="0" err="1" smtClean="0">
                <a:ea typeface="宋体" pitchFamily="2" charset="-122"/>
              </a:rPr>
              <a:t>Giemsa</a:t>
            </a:r>
            <a:r>
              <a:rPr lang="en-US" altLang="zh-CN" dirty="0">
                <a:ea typeface="宋体" pitchFamily="2" charset="-122"/>
              </a:rPr>
              <a:t>. ×12000. Enlarged by 9.6.</a:t>
            </a:r>
          </a:p>
        </p:txBody>
      </p:sp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09600"/>
            <a:ext cx="3048000" cy="43434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A macrophage filled with </a:t>
            </a:r>
            <a:r>
              <a:rPr lang="en-US" altLang="zh-CN" sz="2800" i="1">
                <a:ea typeface="宋体" pitchFamily="2" charset="-122"/>
              </a:rPr>
              <a:t>Leishmania</a:t>
            </a:r>
            <a:r>
              <a:rPr lang="en-US" altLang="zh-CN" sz="2800">
                <a:ea typeface="宋体" pitchFamily="2" charset="-122"/>
              </a:rPr>
              <a:t> amastigotes. </a:t>
            </a:r>
          </a:p>
          <a:p>
            <a:endParaRPr lang="zh-CN" altLang="en-US" sz="2800">
              <a:ea typeface="宋体" pitchFamily="2" charset="-122"/>
            </a:endParaRPr>
          </a:p>
        </p:txBody>
      </p:sp>
      <p:pic>
        <p:nvPicPr>
          <p:cNvPr id="74758" name="Picture 6" descr="D:\he SY\lecture\protozoa.web\Leishmania sp_ (leishmaniasis).files\infected_macroph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"/>
            <a:ext cx="4557713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686800" cy="4343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zh-CN" sz="2800" b="1" dirty="0" smtClean="0">
                <a:latin typeface="+mj-lt"/>
                <a:ea typeface="宋体" pitchFamily="2" charset="-122"/>
              </a:rPr>
              <a:t>The 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organism is transmitted by the bite of several species of blood-feeding sand flies (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Phlebotomus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) which carries the 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promastigote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 in the anterior gut and pharynx. </a:t>
            </a: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zh-CN" sz="2800" b="1" dirty="0" smtClean="0">
                <a:latin typeface="+mj-lt"/>
                <a:ea typeface="宋体" pitchFamily="2" charset="-122"/>
              </a:rPr>
              <a:t>It 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gains access to mononuclear phagocytes where it transform into 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amastogotes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 and divides until the infected cell ruptures. </a:t>
            </a: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zh-CN" sz="2800" b="1" dirty="0" smtClean="0">
                <a:latin typeface="+mj-lt"/>
                <a:ea typeface="宋体" pitchFamily="2" charset="-122"/>
              </a:rPr>
              <a:t>The 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released organisms infect other cells. </a:t>
            </a: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zh-CN" sz="2800" b="1" dirty="0" smtClean="0">
                <a:latin typeface="+mj-lt"/>
                <a:ea typeface="宋体" pitchFamily="2" charset="-122"/>
              </a:rPr>
              <a:t>The 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sandfly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 acquires the organisms during the blood meal, the 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amastigotes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 transform into flagellate </a:t>
            </a:r>
            <a:r>
              <a:rPr lang="en-US" altLang="zh-CN" sz="2800" b="1" dirty="0" err="1">
                <a:latin typeface="+mj-lt"/>
                <a:ea typeface="宋体" pitchFamily="2" charset="-122"/>
              </a:rPr>
              <a:t>promastigotes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 and multiply in the gut until the anterior gut and pharynx are packed. </a:t>
            </a: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altLang="zh-CN" sz="2800" b="1" dirty="0" smtClean="0">
              <a:latin typeface="+mj-lt"/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altLang="zh-CN" sz="2800" b="1" dirty="0" smtClean="0">
                <a:latin typeface="+mj-lt"/>
                <a:ea typeface="宋体" pitchFamily="2" charset="-122"/>
              </a:rPr>
              <a:t>Dogs </a:t>
            </a:r>
            <a:r>
              <a:rPr lang="en-US" altLang="zh-CN" sz="2800" b="1" dirty="0">
                <a:latin typeface="+mj-lt"/>
                <a:ea typeface="宋体" pitchFamily="2" charset="-122"/>
              </a:rPr>
              <a:t>and rodents are common reservoirs.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zh-CN" altLang="en-US" sz="2800" dirty="0">
              <a:latin typeface="+mj-lt"/>
              <a:ea typeface="宋体" pitchFamily="2" charset="-122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宋体" pitchFamily="2" charset="-122"/>
              </a:rPr>
              <a:t>Life cycle</a:t>
            </a:r>
            <a:endParaRPr lang="zh-CN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1027" descr="D:\he SY\lecture\protozoa.web\Life cycle of Leishmania spp_ (leishmaniasis).files\leishmania_life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4688" y="76200"/>
            <a:ext cx="5370512" cy="669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981200"/>
            <a:ext cx="3352800" cy="4114800"/>
          </a:xfrm>
          <a:noFill/>
          <a:ln/>
        </p:spPr>
        <p:txBody>
          <a:bodyPr/>
          <a:lstStyle/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Rodents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Gerbils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Hyraxes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Bats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Porcupines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Opossums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noFill/>
          <a:ln/>
        </p:spPr>
        <p:txBody>
          <a:bodyPr/>
          <a:lstStyle/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Sloths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Primates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Dogs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Foxes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Anteaters</a:t>
            </a: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. . . .</a:t>
            </a:r>
            <a:r>
              <a:rPr lang="en-GB" altLang="zh-CN">
                <a:ea typeface="宋体" pitchFamily="2" charset="-122"/>
              </a:rPr>
              <a:t> .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Mammalian Hosts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Phlebotomine</a:t>
            </a: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Sandflies</a:t>
            </a: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6 genera world wide distribution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Phlebotomus</a:t>
            </a: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&amp;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Lutzomia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500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species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Females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Haematophagus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Males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sap feeders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Vectors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4098" descr="http://jsc.tmmu.com.cn/parares/teaching/pic/gjt/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924800" cy="611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981200"/>
            <a:ext cx="3352800" cy="4114800"/>
          </a:xfrm>
          <a:noFill/>
          <a:ln/>
        </p:spPr>
        <p:txBody>
          <a:bodyPr/>
          <a:lstStyle/>
          <a:p>
            <a:r>
              <a:rPr lang="en-GB" altLang="zh-CN" b="1">
                <a:ea typeface="宋体" pitchFamily="2" charset="-122"/>
              </a:rPr>
              <a:t>Visceral</a:t>
            </a:r>
          </a:p>
          <a:p>
            <a:pPr lvl="1"/>
            <a:r>
              <a:rPr lang="en-GB" altLang="zh-CN">
                <a:ea typeface="宋体" pitchFamily="2" charset="-122"/>
              </a:rPr>
              <a:t>Fatal (90% untreated)</a:t>
            </a:r>
          </a:p>
          <a:p>
            <a:pPr lvl="1"/>
            <a:r>
              <a:rPr lang="en-GB" altLang="zh-CN">
                <a:ea typeface="宋体" pitchFamily="2" charset="-122"/>
              </a:rPr>
              <a:t>Liver</a:t>
            </a:r>
          </a:p>
          <a:p>
            <a:pPr lvl="1"/>
            <a:r>
              <a:rPr lang="en-GB" altLang="zh-CN">
                <a:ea typeface="宋体" pitchFamily="2" charset="-122"/>
              </a:rPr>
              <a:t>Spleen</a:t>
            </a:r>
          </a:p>
          <a:p>
            <a:pPr lvl="1"/>
            <a:r>
              <a:rPr lang="en-GB" altLang="zh-CN">
                <a:ea typeface="宋体" pitchFamily="2" charset="-122"/>
              </a:rPr>
              <a:t>Bone marrow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  <a:noFill/>
          <a:ln/>
        </p:spPr>
        <p:txBody>
          <a:bodyPr/>
          <a:lstStyle/>
          <a:p>
            <a:r>
              <a:rPr lang="en-GB" altLang="zh-CN" b="1">
                <a:ea typeface="宋体" pitchFamily="2" charset="-122"/>
              </a:rPr>
              <a:t>Cutaneous</a:t>
            </a:r>
          </a:p>
          <a:p>
            <a:pPr lvl="1"/>
            <a:r>
              <a:rPr lang="en-GB" altLang="zh-CN">
                <a:ea typeface="宋体" pitchFamily="2" charset="-122"/>
              </a:rPr>
              <a:t>Generally Self- healing </a:t>
            </a:r>
          </a:p>
          <a:p>
            <a:pPr lvl="1"/>
            <a:r>
              <a:rPr lang="en-GB" altLang="zh-CN">
                <a:ea typeface="宋体" pitchFamily="2" charset="-122"/>
              </a:rPr>
              <a:t>Skin</a:t>
            </a:r>
          </a:p>
          <a:p>
            <a:pPr lvl="1"/>
            <a:r>
              <a:rPr lang="en-GB" altLang="zh-CN">
                <a:ea typeface="宋体" pitchFamily="2" charset="-122"/>
              </a:rPr>
              <a:t>Mucous membranes</a:t>
            </a:r>
          </a:p>
          <a:p>
            <a:pPr>
              <a:buFontTx/>
              <a:buChar char="»"/>
            </a:pPr>
            <a:endParaRPr lang="zh-CN" altLang="en-GB" sz="2400">
              <a:ea typeface="宋体" pitchFamily="2" charset="-122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Clinical Disease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574925" y="5165725"/>
            <a:ext cx="382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altLang="zh-CN" b="1">
                <a:ea typeface="宋体" pitchFamily="2" charset="-122"/>
              </a:rPr>
              <a:t>SPECTRUM OF DISEASE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077200" cy="4114800"/>
          </a:xfrm>
          <a:noFill/>
          <a:ln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Similar in all species</a:t>
            </a: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Inoculation of </a:t>
            </a:r>
            <a:r>
              <a:rPr lang="en-GB" altLang="zh-CN" b="1" dirty="0" err="1">
                <a:ea typeface="宋体" pitchFamily="2" charset="-122"/>
              </a:rPr>
              <a:t>promastigotes</a:t>
            </a:r>
            <a:endParaRPr lang="en-GB" altLang="zh-CN" b="1" dirty="0"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Inflammation &amp; </a:t>
            </a:r>
            <a:r>
              <a:rPr lang="en-GB" altLang="zh-CN" b="1" dirty="0" err="1">
                <a:ea typeface="宋体" pitchFamily="2" charset="-122"/>
              </a:rPr>
              <a:t>chemotaxis</a:t>
            </a:r>
            <a:endParaRPr lang="en-GB" altLang="zh-CN" b="1" dirty="0"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a typeface="宋体" pitchFamily="2" charset="-122"/>
              </a:rPr>
              <a:t>Receptor mediated </a:t>
            </a:r>
            <a:r>
              <a:rPr lang="en-GB" altLang="zh-CN" b="1" dirty="0" err="1">
                <a:ea typeface="宋体" pitchFamily="2" charset="-122"/>
              </a:rPr>
              <a:t>phagocytosis</a:t>
            </a:r>
            <a:endParaRPr lang="en-GB" altLang="zh-CN" b="1" dirty="0">
              <a:ea typeface="宋体" pitchFamily="2" charset="-122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latin typeface="Arial" charset="0"/>
                <a:ea typeface="宋体" pitchFamily="2" charset="-122"/>
              </a:rPr>
              <a:t>Initial Infection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08050" y="4784725"/>
            <a:ext cx="7042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altLang="zh-CN" b="1" i="1">
                <a:ea typeface="宋体" pitchFamily="2" charset="-122"/>
              </a:rPr>
              <a:t>Promastigote	                             Amasitgote</a:t>
            </a:r>
          </a:p>
          <a:p>
            <a:pPr algn="ctr"/>
            <a:r>
              <a:rPr lang="en-GB" altLang="zh-CN" b="1" i="1">
                <a:ea typeface="宋体" pitchFamily="2" charset="-122"/>
              </a:rPr>
              <a:t>  Transformation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3505200" y="4953000"/>
            <a:ext cx="2133600" cy="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Macrophage </a:t>
            </a: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lysis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&amp; parasite </a:t>
            </a: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release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Lymphatic spread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Blood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spread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Target </a:t>
            </a:r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organs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Skin/lymph </a:t>
            </a:r>
            <a:r>
              <a:rPr lang="en-GB" altLang="zh-CN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nodes/spleen/liver/</a:t>
            </a:r>
          </a:p>
          <a:p>
            <a:pPr>
              <a:buFont typeface="Wingdings" pitchFamily="2" charset="2"/>
              <a:buChar char="v"/>
            </a:pPr>
            <a:endParaRPr lang="en-GB" altLang="zh-CN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en-GB" altLang="zh-CN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bone </a:t>
            </a:r>
            <a:r>
              <a:rPr lang="en-GB" altLang="zh-CN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marrow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Parasite Spread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305800" cy="1143000"/>
          </a:xfrm>
          <a:solidFill>
            <a:schemeClr val="bg2">
              <a:lumMod val="50000"/>
            </a:schemeClr>
          </a:solidFill>
          <a:ln/>
        </p:spPr>
        <p:txBody>
          <a:bodyPr anchor="ctr"/>
          <a:lstStyle/>
          <a:p>
            <a:pPr algn="l"/>
            <a:r>
              <a:rPr lang="en-GB" altLang="zh-CN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Leishmaniasis</a:t>
            </a:r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229600" cy="4343400"/>
          </a:xfrm>
          <a:noFill/>
          <a:ln/>
        </p:spPr>
        <p:txBody>
          <a:bodyPr/>
          <a:lstStyle/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donovani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(complex) (VL)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tropica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(CL)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major (CL)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aethiopica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(CL)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mexicana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(Complex) (CL)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brazilliensis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(complex) (MCL)</a:t>
            </a:r>
          </a:p>
          <a:p>
            <a:pPr marL="342900" indent="-342900" algn="l"/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r>
              <a:rPr lang="en-GB" altLang="zh-C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GB" altLang="zh-CN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peruriana</a:t>
            </a:r>
            <a:endParaRPr lang="en-GB" altLang="zh-CN" b="1" i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1600" y="1981200"/>
            <a:ext cx="3124200" cy="4114800"/>
          </a:xfrm>
          <a:noFill/>
          <a:ln/>
        </p:spPr>
        <p:txBody>
          <a:bodyPr/>
          <a:lstStyle/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Phylum</a:t>
            </a:r>
          </a:p>
          <a:p>
            <a:pPr>
              <a:buFontTx/>
              <a:buNone/>
            </a:pPr>
            <a:endParaRPr lang="en-GB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Order</a:t>
            </a:r>
          </a:p>
          <a:p>
            <a:pPr>
              <a:buFontTx/>
              <a:buNone/>
            </a:pPr>
            <a:endParaRPr lang="en-GB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Family</a:t>
            </a:r>
          </a:p>
          <a:p>
            <a:pPr>
              <a:buFontTx/>
              <a:buNone/>
            </a:pPr>
            <a:endParaRPr lang="en-GB" altLang="zh-CN" b="1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Genus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51037"/>
            <a:ext cx="4038600" cy="45259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Sarcomastigophora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Kinetoplastida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Trypanosomatidae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>
              <a:buFontTx/>
              <a:buNone/>
            </a:pPr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Leishmania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The Parasite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2514600"/>
            <a:ext cx="3429000" cy="4114800"/>
          </a:xfrm>
          <a:noFill/>
          <a:ln/>
        </p:spPr>
        <p:txBody>
          <a:bodyPr/>
          <a:lstStyle/>
          <a:p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Promasitogte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/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Insect</a:t>
            </a:r>
          </a:p>
          <a:p>
            <a:pPr lvl="1"/>
            <a:r>
              <a:rPr lang="en-GB" altLang="zh-CN" b="1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Motile</a:t>
            </a:r>
          </a:p>
          <a:p>
            <a:pPr lvl="1"/>
            <a:r>
              <a:rPr lang="en-GB" altLang="zh-CN" b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Midgut</a:t>
            </a:r>
            <a:endParaRPr lang="en-GB" altLang="zh-CN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76800" y="2514600"/>
            <a:ext cx="3810000" cy="4114800"/>
          </a:xfrm>
          <a:noFill/>
          <a:ln/>
        </p:spPr>
        <p:txBody>
          <a:bodyPr/>
          <a:lstStyle/>
          <a:p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Amastigote</a:t>
            </a:r>
          </a:p>
          <a:p>
            <a:pPr lvl="1"/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Mammalian stage</a:t>
            </a:r>
          </a:p>
          <a:p>
            <a:pPr lvl="1"/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Non-motile</a:t>
            </a:r>
          </a:p>
          <a:p>
            <a:pPr lvl="1"/>
            <a:r>
              <a:rPr lang="en-GB" altLang="zh-CN" b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Intracellular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Morphology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79725" y="1889125"/>
            <a:ext cx="308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altLang="zh-CN" b="1" i="1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Digenetic Life Cycle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1981200"/>
            <a:ext cx="3276600" cy="4114800"/>
          </a:xfrm>
          <a:noFill/>
          <a:ln/>
        </p:spPr>
        <p:txBody>
          <a:bodyPr/>
          <a:lstStyle/>
          <a:p>
            <a:r>
              <a:rPr lang="en-GB" altLang="zh-CN" b="1">
                <a:ea typeface="宋体" pitchFamily="2" charset="-122"/>
              </a:rPr>
              <a:t>Promastigote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  <a:noFill/>
          <a:ln/>
        </p:spPr>
        <p:txBody>
          <a:bodyPr/>
          <a:lstStyle/>
          <a:p>
            <a:r>
              <a:rPr lang="en-GB" altLang="zh-CN" b="1">
                <a:ea typeface="宋体" pitchFamily="2" charset="-122"/>
              </a:rPr>
              <a:t>Amastigote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/>
        </p:spPr>
        <p:txBody>
          <a:bodyPr/>
          <a:lstStyle/>
          <a:p>
            <a:r>
              <a:rPr lang="en-GB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pitchFamily="2" charset="-122"/>
              </a:rPr>
              <a:t>Morphology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565525" y="2803525"/>
            <a:ext cx="19462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GB" altLang="zh-CN" i="1">
                <a:ea typeface="宋体" pitchFamily="2" charset="-122"/>
              </a:rPr>
              <a:t>Flagella</a:t>
            </a:r>
          </a:p>
          <a:p>
            <a:pPr algn="ctr"/>
            <a:endParaRPr lang="en-GB" altLang="zh-CN" i="1">
              <a:ea typeface="宋体" pitchFamily="2" charset="-122"/>
            </a:endParaRPr>
          </a:p>
          <a:p>
            <a:pPr algn="ctr"/>
            <a:r>
              <a:rPr lang="en-GB" altLang="zh-CN" i="1">
                <a:ea typeface="宋体" pitchFamily="2" charset="-122"/>
              </a:rPr>
              <a:t>Kinetoplast</a:t>
            </a:r>
          </a:p>
          <a:p>
            <a:pPr algn="ctr"/>
            <a:endParaRPr lang="en-GB" altLang="zh-CN" i="1">
              <a:ea typeface="宋体" pitchFamily="2" charset="-122"/>
            </a:endParaRPr>
          </a:p>
          <a:p>
            <a:pPr algn="ctr"/>
            <a:r>
              <a:rPr lang="en-GB" altLang="zh-CN" i="1">
                <a:ea typeface="宋体" pitchFamily="2" charset="-122"/>
              </a:rPr>
              <a:t>Golgi</a:t>
            </a:r>
          </a:p>
          <a:p>
            <a:pPr algn="ctr"/>
            <a:endParaRPr lang="en-GB" altLang="zh-CN" i="1">
              <a:ea typeface="宋体" pitchFamily="2" charset="-122"/>
            </a:endParaRPr>
          </a:p>
          <a:p>
            <a:pPr algn="ctr"/>
            <a:r>
              <a:rPr lang="en-GB" altLang="zh-CN" i="1">
                <a:ea typeface="宋体" pitchFamily="2" charset="-122"/>
              </a:rPr>
              <a:t>Nucleus</a:t>
            </a:r>
          </a:p>
          <a:p>
            <a:pPr algn="ctr"/>
            <a:endParaRPr lang="en-GB" altLang="zh-CN" i="1">
              <a:ea typeface="宋体" pitchFamily="2" charset="-122"/>
            </a:endParaRPr>
          </a:p>
          <a:p>
            <a:pPr algn="ctr"/>
            <a:r>
              <a:rPr lang="en-GB" altLang="zh-CN" i="1">
                <a:ea typeface="宋体" pitchFamily="2" charset="-122"/>
              </a:rPr>
              <a:t>Cytoskeleton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http://homepages.uel.ac.uk/D.P.Humber/akhter/pr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497013"/>
            <a:ext cx="5715000" cy="3863975"/>
          </a:xfrm>
          <a:prstGeom prst="rect">
            <a:avLst/>
          </a:prstGeom>
          <a:noFill/>
        </p:spPr>
      </p:pic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620000" cy="1066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altLang="zh-CN" b="1" dirty="0" err="1">
                <a:solidFill>
                  <a:schemeClr val="tx1"/>
                </a:solidFill>
                <a:ea typeface="宋体" pitchFamily="2" charset="-122"/>
              </a:rPr>
              <a:t>Promastigote</a:t>
            </a:r>
            <a:endParaRPr lang="zh-CN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5029200" cy="4953000"/>
          </a:xfrm>
        </p:spPr>
        <p:txBody>
          <a:bodyPr>
            <a:normAutofit/>
          </a:bodyPr>
          <a:lstStyle/>
          <a:p>
            <a:r>
              <a:rPr lang="en-US" altLang="zh-CN" sz="2800" dirty="0" err="1">
                <a:ea typeface="宋体" pitchFamily="2" charset="-122"/>
              </a:rPr>
              <a:t>Amastigotes</a:t>
            </a:r>
            <a:r>
              <a:rPr lang="en-US" altLang="zh-CN" sz="2800" dirty="0">
                <a:ea typeface="宋体" pitchFamily="2" charset="-122"/>
              </a:rPr>
              <a:t> (*) of </a:t>
            </a:r>
            <a:r>
              <a:rPr lang="en-US" altLang="zh-CN" sz="2800" i="1" dirty="0" err="1">
                <a:ea typeface="宋体" pitchFamily="2" charset="-122"/>
              </a:rPr>
              <a:t>Leishmania</a:t>
            </a:r>
            <a:r>
              <a:rPr lang="en-US" altLang="zh-CN" sz="2800" i="1" dirty="0">
                <a:ea typeface="宋体" pitchFamily="2" charset="-122"/>
              </a:rPr>
              <a:t> </a:t>
            </a:r>
            <a:r>
              <a:rPr lang="en-US" altLang="zh-CN" sz="2800" i="1" dirty="0" err="1">
                <a:ea typeface="宋体" pitchFamily="2" charset="-122"/>
              </a:rPr>
              <a:t>donovani</a:t>
            </a:r>
            <a:r>
              <a:rPr lang="en-US" altLang="zh-CN" sz="2800" dirty="0">
                <a:ea typeface="宋体" pitchFamily="2" charset="-122"/>
              </a:rPr>
              <a:t> in the cells of a spleen.  The individual </a:t>
            </a:r>
            <a:r>
              <a:rPr lang="en-US" altLang="zh-CN" sz="2800" dirty="0" err="1">
                <a:ea typeface="宋体" pitchFamily="2" charset="-122"/>
              </a:rPr>
              <a:t>amastigotes</a:t>
            </a:r>
            <a:r>
              <a:rPr lang="en-US" altLang="zh-CN" sz="2800" dirty="0">
                <a:ea typeface="宋体" pitchFamily="2" charset="-122"/>
              </a:rPr>
              <a:t> measure approximately 1 µm in diameter. </a:t>
            </a:r>
            <a:endParaRPr lang="zh-CN" altLang="en-US" sz="2800" dirty="0">
              <a:ea typeface="宋体" pitchFamily="2" charset="-122"/>
            </a:endParaRPr>
          </a:p>
        </p:txBody>
      </p:sp>
      <p:pic>
        <p:nvPicPr>
          <p:cNvPr id="72711" name="Picture 2055" descr="D:\he SY\lecture\protozoa.web\Leishmania sp_ (leishmaniasis).files\amastigote_1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447800"/>
            <a:ext cx="3886200" cy="3833813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 descr="http://homepages.uel.ac.uk/D.P.Humber/akhter/masou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55825"/>
            <a:ext cx="5715000" cy="3863975"/>
          </a:xfrm>
          <a:prstGeom prst="rect">
            <a:avLst/>
          </a:prstGeom>
          <a:noFill/>
        </p:spPr>
      </p:pic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altLang="zh-CN" b="1" dirty="0" err="1">
                <a:solidFill>
                  <a:schemeClr val="tx1"/>
                </a:solidFill>
                <a:ea typeface="宋体" pitchFamily="2" charset="-122"/>
              </a:rPr>
              <a:t>Amastigote</a:t>
            </a:r>
            <a:endParaRPr lang="zh-CN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495800" cy="4572000"/>
          </a:xfrm>
        </p:spPr>
        <p:txBody>
          <a:bodyPr/>
          <a:lstStyle/>
          <a:p>
            <a:r>
              <a:rPr lang="en-US" altLang="zh-CN" sz="2800" dirty="0" err="1">
                <a:ea typeface="宋体" pitchFamily="2" charset="-122"/>
              </a:rPr>
              <a:t>Amastigotes</a:t>
            </a:r>
            <a:r>
              <a:rPr lang="en-US" altLang="zh-CN" sz="2800" dirty="0">
                <a:ea typeface="宋体" pitchFamily="2" charset="-122"/>
              </a:rPr>
              <a:t> of </a:t>
            </a:r>
            <a:r>
              <a:rPr lang="en-US" altLang="zh-CN" sz="2800" i="1" dirty="0" err="1">
                <a:ea typeface="宋体" pitchFamily="2" charset="-122"/>
              </a:rPr>
              <a:t>Leishmania</a:t>
            </a:r>
            <a:r>
              <a:rPr lang="en-US" altLang="zh-CN" sz="2800" dirty="0">
                <a:ea typeface="宋体" pitchFamily="2" charset="-122"/>
              </a:rPr>
              <a:t> in a macrophage from a lymph node of a dog.  </a:t>
            </a:r>
            <a:endParaRPr lang="zh-CN" altLang="en-US" sz="2800" dirty="0">
              <a:ea typeface="宋体" pitchFamily="2" charset="-122"/>
            </a:endParaRPr>
          </a:p>
        </p:txBody>
      </p:sp>
      <p:pic>
        <p:nvPicPr>
          <p:cNvPr id="73735" name="Picture 1031" descr="D:\he SY\lecture\protozoa.web\Leishmania sp_ (leishmaniasis).files\amastigote_2.gi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1527175"/>
            <a:ext cx="3962400" cy="3730625"/>
          </a:xfrm>
          <a:noFill/>
          <a:ln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348</Words>
  <Application>Microsoft Office PowerPoint</Application>
  <PresentationFormat>On-screen Show (4:3)</PresentationFormat>
  <Paragraphs>133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Slide 1</vt:lpstr>
      <vt:lpstr>Leishmaniasis </vt:lpstr>
      <vt:lpstr>The Parasite</vt:lpstr>
      <vt:lpstr>Morphology</vt:lpstr>
      <vt:lpstr>Morphology</vt:lpstr>
      <vt:lpstr>Promastigote</vt:lpstr>
      <vt:lpstr>Slide 7</vt:lpstr>
      <vt:lpstr>Amastigote</vt:lpstr>
      <vt:lpstr>Slide 9</vt:lpstr>
      <vt:lpstr>Slide 10</vt:lpstr>
      <vt:lpstr>Slide 11</vt:lpstr>
      <vt:lpstr>Life cycle</vt:lpstr>
      <vt:lpstr>Slide 13</vt:lpstr>
      <vt:lpstr>Mammalian Hosts</vt:lpstr>
      <vt:lpstr>Vectors</vt:lpstr>
      <vt:lpstr>Slide 16</vt:lpstr>
      <vt:lpstr>Clinical Disease</vt:lpstr>
      <vt:lpstr>Initial Infection</vt:lpstr>
      <vt:lpstr>Parasite Spread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Leishmaniasis </dc:title>
  <dc:creator>PC</dc:creator>
  <cp:lastModifiedBy>User</cp:lastModifiedBy>
  <cp:revision>6</cp:revision>
  <dcterms:created xsi:type="dcterms:W3CDTF">2006-08-16T00:00:00Z</dcterms:created>
  <dcterms:modified xsi:type="dcterms:W3CDTF">2020-09-24T13:53:08Z</dcterms:modified>
</cp:coreProperties>
</file>